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070" r:id="rId2"/>
    <p:sldMasterId id="2147483874" r:id="rId3"/>
  </p:sldMasterIdLst>
  <p:notesMasterIdLst>
    <p:notesMasterId r:id="rId34"/>
  </p:notesMasterIdLst>
  <p:handoutMasterIdLst>
    <p:handoutMasterId r:id="rId35"/>
  </p:handoutMasterIdLst>
  <p:sldIdLst>
    <p:sldId id="256" r:id="rId4"/>
    <p:sldId id="257" r:id="rId5"/>
    <p:sldId id="279" r:id="rId6"/>
    <p:sldId id="259" r:id="rId7"/>
    <p:sldId id="299" r:id="rId8"/>
    <p:sldId id="280" r:id="rId9"/>
    <p:sldId id="298" r:id="rId10"/>
    <p:sldId id="258" r:id="rId11"/>
    <p:sldId id="260" r:id="rId12"/>
    <p:sldId id="295" r:id="rId13"/>
    <p:sldId id="261" r:id="rId14"/>
    <p:sldId id="262" r:id="rId15"/>
    <p:sldId id="263" r:id="rId16"/>
    <p:sldId id="269" r:id="rId17"/>
    <p:sldId id="270" r:id="rId18"/>
    <p:sldId id="271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83" r:id="rId27"/>
    <p:sldId id="284" r:id="rId28"/>
    <p:sldId id="285" r:id="rId29"/>
    <p:sldId id="286" r:id="rId30"/>
    <p:sldId id="287" r:id="rId31"/>
    <p:sldId id="296" r:id="rId32"/>
    <p:sldId id="297" r:id="rId33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3740" autoAdjust="0"/>
  </p:normalViewPr>
  <p:slideViewPr>
    <p:cSldViewPr>
      <p:cViewPr varScale="1">
        <p:scale>
          <a:sx n="62" d="100"/>
          <a:sy n="62" d="100"/>
        </p:scale>
        <p:origin x="83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 smtClean="0"/>
              <a:t>L. Meddi, La progettualità missionaria con EG. Laboratori convegno Sacrofano 2017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www.lucianomeddi.eu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958C6-6FF4-477F-B0D1-6D5A751537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55034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it-IT" smtClean="0"/>
              <a:t>L. Meddi, La progettualità missionaria con EG. Laboratori convegno Sacrofano 2017</a:t>
            </a:r>
            <a:endParaRPr 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it-IT" smtClean="0"/>
              <a:t>www.lucianomeddi.eu</a:t>
            </a:r>
            <a:endParaRPr lang="it-IT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80BEE6-AB64-43A7-BC12-9FF7A40827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012734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L. Meddi, La progettualità missionaria con EG. Laboratori convegno Sacrofano 2017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www.lucianomeddi.eu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880BEE6-AB64-43A7-BC12-9FF7A408279B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658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450" y="1628775"/>
            <a:ext cx="36734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3325" y="1628775"/>
            <a:ext cx="36734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8888" y="6245225"/>
            <a:ext cx="5616575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45183E-E0AD-4CE2-810C-7951BBCB9A4A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227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3132-D4CF-43FE-B600-D136CB230901}" type="datetimeFigureOut">
              <a:rPr lang="it-IT" smtClean="0"/>
              <a:t>06/07/2017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03FD-711C-4871-9473-C1E43FDEC2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990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3132-D4CF-43FE-B600-D136CB230901}" type="datetimeFigureOut">
              <a:rPr lang="it-IT" smtClean="0"/>
              <a:t>06/07/2017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03FD-711C-4871-9473-C1E43FDEC2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4985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3132-D4CF-43FE-B600-D136CB230901}" type="datetimeFigureOut">
              <a:rPr lang="it-IT" smtClean="0"/>
              <a:t>06/07/2017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03FD-711C-4871-9473-C1E43FDEC2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378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3132-D4CF-43FE-B600-D136CB230901}" type="datetimeFigureOut">
              <a:rPr lang="it-IT" smtClean="0"/>
              <a:t>06/07/2017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03FD-711C-4871-9473-C1E43FDEC2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1349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3132-D4CF-43FE-B600-D136CB230901}" type="datetimeFigureOut">
              <a:rPr lang="it-IT" smtClean="0"/>
              <a:t>06/07/2017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03FD-711C-4871-9473-C1E43FDEC2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5868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3132-D4CF-43FE-B600-D136CB230901}" type="datetimeFigureOut">
              <a:rPr lang="it-IT" smtClean="0"/>
              <a:t>06/07/2017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03FD-711C-4871-9473-C1E43FDEC2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0289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3132-D4CF-43FE-B600-D136CB230901}" type="datetimeFigureOut">
              <a:rPr lang="it-IT" smtClean="0"/>
              <a:t>06/07/2017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03FD-711C-4871-9473-C1E43FDEC2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4804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3132-D4CF-43FE-B600-D136CB230901}" type="datetimeFigureOut">
              <a:rPr lang="it-IT" smtClean="0"/>
              <a:t>06/07/2017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03FD-711C-4871-9473-C1E43FDEC2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231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3132-D4CF-43FE-B600-D136CB230901}" type="datetimeFigureOut">
              <a:rPr lang="it-IT" smtClean="0"/>
              <a:t>06/07/2017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03FD-711C-4871-9473-C1E43FDEC2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2663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3132-D4CF-43FE-B600-D136CB230901}" type="datetimeFigureOut">
              <a:rPr lang="it-IT" smtClean="0"/>
              <a:t>06/07/2017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03FD-711C-4871-9473-C1E43FDEC2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397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627784" y="260648"/>
            <a:ext cx="6042556" cy="1143000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>
            <a:lvl1pPr algn="r">
              <a:defRPr sz="3200">
                <a:solidFill>
                  <a:schemeClr val="accent2"/>
                </a:solidFill>
                <a:latin typeface="Britannic Bold" panose="020B0903060703020204" pitchFamily="34" charset="0"/>
              </a:defRPr>
            </a:lvl1pPr>
          </a:lstStyle>
          <a:p>
            <a:r>
              <a:rPr lang="it-IT" dirty="0"/>
              <a:t>Fare clic per modificare </a:t>
            </a:r>
            <a:br>
              <a:rPr lang="it-IT" dirty="0"/>
            </a:br>
            <a:r>
              <a:rPr lang="it-IT" dirty="0"/>
              <a:t>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640" y="1628775"/>
            <a:ext cx="7355160" cy="4525963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331639" y="6245225"/>
            <a:ext cx="5256486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/>
              <a:t>www.lucianomeddi.eu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34F4-02C1-410C-953D-B77F6D94B6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35496" y="3212976"/>
            <a:ext cx="108012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82550" indent="-82550">
              <a:buFont typeface="+mj-lt"/>
              <a:buAutoNum type="arabicPeriod"/>
            </a:pPr>
            <a:r>
              <a:rPr lang="it-IT" sz="800" dirty="0" smtClean="0"/>
              <a:t>Evangelizzazione il termine</a:t>
            </a:r>
          </a:p>
          <a:p>
            <a:pPr marL="82550" indent="-82550">
              <a:buFont typeface="+mj-lt"/>
              <a:buAutoNum type="arabicPeriod"/>
            </a:pPr>
            <a:r>
              <a:rPr lang="it-IT" sz="800" dirty="0" smtClean="0"/>
              <a:t>Evangelizzazione questione teologica</a:t>
            </a:r>
          </a:p>
          <a:p>
            <a:pPr marL="82550" indent="-82550">
              <a:buFont typeface="+mj-lt"/>
              <a:buAutoNum type="arabicPeriod"/>
            </a:pPr>
            <a:r>
              <a:rPr lang="it-IT" sz="800" dirty="0" smtClean="0"/>
              <a:t>Evangelizzazione come rivelazione</a:t>
            </a:r>
          </a:p>
          <a:p>
            <a:pPr marL="82550" indent="-82550">
              <a:buFont typeface="+mj-lt"/>
              <a:buAutoNum type="arabicPeriod"/>
            </a:pPr>
            <a:r>
              <a:rPr lang="it-IT" sz="800" dirty="0" smtClean="0"/>
              <a:t>L’uomo uditore della Parola</a:t>
            </a:r>
          </a:p>
          <a:p>
            <a:pPr marL="82550" indent="-82550">
              <a:buFont typeface="+mj-lt"/>
              <a:buAutoNum type="arabicPeriod"/>
            </a:pPr>
            <a:r>
              <a:rPr lang="it-IT" sz="800" dirty="0" smtClean="0"/>
              <a:t>Le dimensioni dell’evangelizza-zione</a:t>
            </a: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29" t="13186" r="21328" b="18993"/>
          <a:stretch/>
        </p:blipFill>
        <p:spPr>
          <a:xfrm>
            <a:off x="1215539" y="279778"/>
            <a:ext cx="1380056" cy="110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60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3132-D4CF-43FE-B600-D136CB230901}" type="datetimeFigureOut">
              <a:rPr lang="it-IT" smtClean="0"/>
              <a:t>06/07/2017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803FD-711C-4871-9473-C1E43FDEC2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0879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13632-3075-4DD7-B5AF-B61FE73B51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6865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3789040"/>
            <a:ext cx="4176464" cy="2160240"/>
          </a:xfrm>
        </p:spPr>
        <p:txBody>
          <a:bodyPr anchor="t"/>
          <a:lstStyle>
            <a:lvl1pPr algn="l">
              <a:defRPr sz="4000" b="1" cap="all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98773" y="813111"/>
            <a:ext cx="4320479" cy="1500187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475656" y="634634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476C2-573C-4F47-8C84-62A280F82A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7" name="Picture 8" descr="titolo_urbaniana_i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41"/>
          <a:stretch>
            <a:fillRect/>
          </a:stretch>
        </p:blipFill>
        <p:spPr bwMode="auto">
          <a:xfrm>
            <a:off x="20935" y="15976"/>
            <a:ext cx="1116013" cy="685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/>
          <p:cNvSpPr txBox="1"/>
          <p:nvPr userDrawn="1"/>
        </p:nvSpPr>
        <p:spPr>
          <a:xfrm>
            <a:off x="35496" y="3212976"/>
            <a:ext cx="1008112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it-IT" sz="800" b="1" dirty="0"/>
              <a:t>Attuare un documento</a:t>
            </a:r>
          </a:p>
          <a:p>
            <a:pPr marL="92075" indent="-92075">
              <a:buFont typeface="+mj-lt"/>
              <a:buAutoNum type="arabicPeriod"/>
            </a:pPr>
            <a:r>
              <a:rPr lang="it-IT" sz="800" b="1" dirty="0"/>
              <a:t>Le innovazioni del documento</a:t>
            </a:r>
          </a:p>
          <a:p>
            <a:pPr marL="92075" indent="-92075">
              <a:buFont typeface="+mj-lt"/>
              <a:buAutoNum type="arabicPeriod"/>
            </a:pPr>
            <a:r>
              <a:rPr lang="it-IT" sz="800" b="1" dirty="0"/>
              <a:t>Le conversioni e le scelte da seguire</a:t>
            </a:r>
          </a:p>
          <a:p>
            <a:pPr marL="92075" indent="-92075">
              <a:buFont typeface="+mj-lt"/>
              <a:buAutoNum type="arabicPeriod"/>
            </a:pPr>
            <a:r>
              <a:rPr lang="it-IT" sz="800" b="1" dirty="0"/>
              <a:t>Pratiche e suggerimenti</a:t>
            </a:r>
          </a:p>
          <a:p>
            <a:r>
              <a:rPr lang="it-IT" sz="800" dirty="0"/>
              <a:t>	</a:t>
            </a: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29" t="13186" r="21328" b="18993"/>
          <a:stretch/>
        </p:blipFill>
        <p:spPr>
          <a:xfrm rot="16200000">
            <a:off x="5609686" y="2072201"/>
            <a:ext cx="3723304" cy="29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43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74ECB-BD08-4A8B-A426-4B63460EDE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8" name="Picture 2" descr="Immagine correlat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498" y="133255"/>
            <a:ext cx="1419641" cy="141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333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32F8D-9BA8-4DA8-ACD9-1ACAF01C94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50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0158D-F833-4BE8-B033-77900BEDB5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4418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92CE9-8858-47F0-ACF3-0578412FE4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1463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34CC3-419D-40CD-8FC3-AA466C9AD0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6384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DD028-831B-45FF-B712-EEDF6EBCAA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5359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1D7D7-4D88-49C5-8701-206BE97E45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762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7175" y="6237288"/>
            <a:ext cx="3103563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6CA9E-4E5B-4846-8694-32235A9DE9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1142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02AA2-5041-4A61-BBE3-B326C6C4B5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3955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627784" y="260648"/>
            <a:ext cx="6042556" cy="1143000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>
            <a:lvl1pPr algn="r">
              <a:defRPr sz="3200">
                <a:solidFill>
                  <a:schemeClr val="accent2"/>
                </a:solidFill>
                <a:latin typeface="Britannic Bold" panose="020B0903060703020204" pitchFamily="34" charset="0"/>
              </a:defRPr>
            </a:lvl1pPr>
          </a:lstStyle>
          <a:p>
            <a:r>
              <a:rPr lang="it-IT" dirty="0"/>
              <a:t>Fare clic per modificare </a:t>
            </a:r>
            <a:br>
              <a:rPr lang="it-IT" dirty="0"/>
            </a:br>
            <a:r>
              <a:rPr lang="it-IT" dirty="0"/>
              <a:t>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640" y="1628775"/>
            <a:ext cx="7355160" cy="4525963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331639" y="6245225"/>
            <a:ext cx="5256486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/>
              <a:t>www.lucianomeddi.eu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34F4-02C1-410C-953D-B77F6D94B6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CasellaDiTesto 5"/>
          <p:cNvSpPr txBox="1"/>
          <p:nvPr userDrawn="1"/>
        </p:nvSpPr>
        <p:spPr>
          <a:xfrm>
            <a:off x="35496" y="3212976"/>
            <a:ext cx="100811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it-IT" sz="800" b="1" dirty="0">
                <a:solidFill>
                  <a:schemeClr val="accent2"/>
                </a:solidFill>
              </a:rPr>
              <a:t>La EG esortazione missionaria</a:t>
            </a:r>
          </a:p>
          <a:p>
            <a:pPr marL="92075" indent="-92075">
              <a:buFont typeface="+mj-lt"/>
              <a:buAutoNum type="arabicPeriod"/>
            </a:pPr>
            <a:r>
              <a:rPr lang="it-IT" sz="800" b="1" dirty="0">
                <a:solidFill>
                  <a:schemeClr val="accent2"/>
                </a:solidFill>
              </a:rPr>
              <a:t>Lettura del dispositivo</a:t>
            </a:r>
          </a:p>
          <a:p>
            <a:pPr marL="92075" indent="-92075">
              <a:buFont typeface="+mj-lt"/>
              <a:buAutoNum type="arabicPeriod"/>
            </a:pPr>
            <a:r>
              <a:rPr lang="it-IT" sz="800" b="1" dirty="0">
                <a:solidFill>
                  <a:schemeClr val="accent2"/>
                </a:solidFill>
              </a:rPr>
              <a:t>Alcune sottolineature</a:t>
            </a:r>
          </a:p>
          <a:p>
            <a:pPr marL="92075" indent="-92075">
              <a:buFont typeface="+mj-lt"/>
              <a:buAutoNum type="arabicPeriod"/>
            </a:pPr>
            <a:r>
              <a:rPr lang="it-IT" sz="800" b="1" dirty="0">
                <a:solidFill>
                  <a:schemeClr val="accent2"/>
                </a:solidFill>
              </a:rPr>
              <a:t>Impegni di rinnovamento</a:t>
            </a:r>
          </a:p>
        </p:txBody>
      </p:sp>
      <p:pic>
        <p:nvPicPr>
          <p:cNvPr id="8" name="Picture 2822"/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875" b="35802"/>
          <a:stretch/>
        </p:blipFill>
        <p:spPr>
          <a:xfrm>
            <a:off x="1173559" y="285871"/>
            <a:ext cx="1310209" cy="112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5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67175" y="6237288"/>
            <a:ext cx="3103563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033F-B401-4DB2-B2F4-F363BEBAC6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846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67175" y="6237288"/>
            <a:ext cx="3103563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E8DCF-8673-4996-98EC-6093014BA4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024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7175" y="6237288"/>
            <a:ext cx="3103563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D236E-DB55-4C29-AAE4-7E5C46AB12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00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7175" y="6237288"/>
            <a:ext cx="3103563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80577-78A6-4880-B15C-CBBEC16053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333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7175" y="6237288"/>
            <a:ext cx="3103563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80684-004B-482C-A6C3-7A166EA9D5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21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3789040"/>
            <a:ext cx="4176464" cy="2160240"/>
          </a:xfrm>
        </p:spPr>
        <p:txBody>
          <a:bodyPr anchor="t"/>
          <a:lstStyle>
            <a:lvl1pPr algn="l">
              <a:defRPr sz="4000" b="1" cap="all">
                <a:solidFill>
                  <a:srgbClr val="FF0000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98773" y="813111"/>
            <a:ext cx="4320479" cy="1500187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475656" y="634634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476C2-573C-4F47-8C84-62A280F82A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7" name="Picture 8" descr="titolo_urbaniana_i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41"/>
          <a:stretch>
            <a:fillRect/>
          </a:stretch>
        </p:blipFill>
        <p:spPr bwMode="auto">
          <a:xfrm>
            <a:off x="20935" y="15976"/>
            <a:ext cx="1116013" cy="685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/>
          <p:cNvSpPr txBox="1"/>
          <p:nvPr userDrawn="1"/>
        </p:nvSpPr>
        <p:spPr>
          <a:xfrm>
            <a:off x="35496" y="3212976"/>
            <a:ext cx="1008112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92075" indent="-92075">
              <a:buFont typeface="+mj-lt"/>
              <a:buAutoNum type="arabicPeriod"/>
            </a:pPr>
            <a:r>
              <a:rPr lang="it-IT" sz="800" b="1" dirty="0"/>
              <a:t>Attuare un documento</a:t>
            </a:r>
          </a:p>
          <a:p>
            <a:pPr marL="92075" indent="-92075">
              <a:buFont typeface="+mj-lt"/>
              <a:buAutoNum type="arabicPeriod"/>
            </a:pPr>
            <a:r>
              <a:rPr lang="it-IT" sz="800" b="1" dirty="0"/>
              <a:t>Le innovazioni del documento</a:t>
            </a:r>
          </a:p>
          <a:p>
            <a:pPr marL="92075" indent="-92075">
              <a:buFont typeface="+mj-lt"/>
              <a:buAutoNum type="arabicPeriod"/>
            </a:pPr>
            <a:r>
              <a:rPr lang="it-IT" sz="800" b="1" dirty="0"/>
              <a:t>Le conversioni e le scelte da seguire</a:t>
            </a:r>
          </a:p>
          <a:p>
            <a:pPr marL="92075" indent="-92075">
              <a:buFont typeface="+mj-lt"/>
              <a:buAutoNum type="arabicPeriod"/>
            </a:pPr>
            <a:r>
              <a:rPr lang="it-IT" sz="800" b="1" dirty="0"/>
              <a:t>Pratiche e suggerimenti</a:t>
            </a:r>
          </a:p>
          <a:p>
            <a:r>
              <a:rPr lang="it-IT" sz="800" dirty="0"/>
              <a:t>	</a:t>
            </a: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29" t="13186" r="21328" b="18993"/>
          <a:stretch/>
        </p:blipFill>
        <p:spPr>
          <a:xfrm rot="16200000">
            <a:off x="5609686" y="2072201"/>
            <a:ext cx="3723304" cy="29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5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0"/>
            <a:ext cx="74279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28775"/>
            <a:ext cx="74993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0"/>
            <a:r>
              <a:rPr lang="it-IT" dirty="0"/>
              <a:t>Quinto livello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87450" y="6245225"/>
            <a:ext cx="5400675" cy="476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it-IT"/>
              <a:t>www.lucianomeddi.eu</a:t>
            </a:r>
            <a:endParaRPr lang="it-IT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245225"/>
            <a:ext cx="1235075" cy="476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4D7DE19-6792-44C8-A36C-A670199529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2055" name="Picture 8" descr="titolo_urbaniana_i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741"/>
          <a:stretch>
            <a:fillRect/>
          </a:stretch>
        </p:blipFill>
        <p:spPr bwMode="auto">
          <a:xfrm>
            <a:off x="5768" y="1"/>
            <a:ext cx="1116013" cy="685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9" r:id="rId9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 Rounded MT Bold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 Rounded MT Bold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 Rounded MT Bold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FF00"/>
          </a:solidFill>
          <a:latin typeface="Arial Rounded MT Bold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53132-D4CF-43FE-B600-D136CB230901}" type="datetimeFigureOut">
              <a:rPr lang="it-IT" smtClean="0"/>
              <a:t>06/07/2017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803FD-711C-4871-9473-C1E43FDEC2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133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/>
              <a:t>www.lucianomeddi.eu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7CF13D-2971-4B73-887E-1473D51520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8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86" b="18993"/>
          <a:stretch/>
        </p:blipFill>
        <p:spPr>
          <a:xfrm>
            <a:off x="1187624" y="539869"/>
            <a:ext cx="7348320" cy="3737807"/>
          </a:xfrm>
          <a:prstGeom prst="rect">
            <a:avLst/>
          </a:prstGeom>
        </p:spPr>
      </p:pic>
      <p:sp>
        <p:nvSpPr>
          <p:cNvPr id="12290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EA07A1-97AF-4C7D-B29A-6DB0DD6F593E}" type="slidenum">
              <a:rPr lang="it-IT" b="0" smtClean="0"/>
              <a:pPr eaLnBrk="1" hangingPunct="1"/>
              <a:t>1</a:t>
            </a:fld>
            <a:endParaRPr lang="it-IT" b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403648" y="4437112"/>
            <a:ext cx="7539117" cy="1400200"/>
          </a:xfrm>
          <a:noFill/>
        </p:spPr>
        <p:txBody>
          <a:bodyPr/>
          <a:lstStyle/>
          <a:p>
            <a:pPr lvl="0"/>
            <a:r>
              <a:rPr lang="it-IT" sz="2800" b="1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Evangelizzare: compito </a:t>
            </a:r>
            <a:br>
              <a:rPr lang="it-IT" sz="2800" b="1" dirty="0" smtClean="0">
                <a:solidFill>
                  <a:srgbClr val="FF0000"/>
                </a:solidFill>
                <a:latin typeface="Britannic Bold" panose="020B0903060703020204" pitchFamily="34" charset="0"/>
              </a:rPr>
            </a:br>
            <a:r>
              <a:rPr lang="it-IT" sz="2800" b="1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e compiti della chiesa.</a:t>
            </a:r>
            <a:r>
              <a:rPr lang="it-IT" sz="2800" dirty="0" smtClean="0"/>
              <a:t> </a:t>
            </a:r>
            <a:r>
              <a:rPr lang="it-IT" sz="2800" i="1" dirty="0" smtClean="0"/>
              <a:t>Lettura missiologica</a:t>
            </a:r>
            <a:r>
              <a:rPr lang="it-IT" dirty="0"/>
              <a:t/>
            </a:r>
            <a:br>
              <a:rPr lang="it-IT" dirty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600" dirty="0" smtClean="0"/>
              <a:t>Intervento di don Luciano Meddi al seminario </a:t>
            </a:r>
            <a:r>
              <a:rPr lang="it-IT" sz="1600" b="1" dirty="0" err="1" smtClean="0"/>
              <a:t>Missio</a:t>
            </a:r>
            <a:r>
              <a:rPr lang="it-IT" sz="1600" b="1" dirty="0" smtClean="0"/>
              <a:t>-</a:t>
            </a:r>
            <a:r>
              <a:rPr lang="it-IT" sz="1600" b="1" dirty="0" err="1" smtClean="0"/>
              <a:t>Cum</a:t>
            </a:r>
            <a:r>
              <a:rPr lang="it-IT" sz="1600" b="1" dirty="0" smtClean="0"/>
              <a:t>-Tom</a:t>
            </a:r>
            <a:r>
              <a:rPr lang="it-IT" sz="1600" dirty="0" smtClean="0"/>
              <a:t>: </a:t>
            </a:r>
            <a:br>
              <a:rPr lang="it-IT" sz="1600" dirty="0" smtClean="0"/>
            </a:br>
            <a:r>
              <a:rPr lang="it-IT" sz="1600" dirty="0" smtClean="0"/>
              <a:t>«Nuovi e antichi Ministeri per la Missione». Verona 6 luglio</a:t>
            </a:r>
            <a:endParaRPr lang="it-IT" sz="3600" dirty="0"/>
          </a:p>
        </p:txBody>
      </p:sp>
      <p:sp>
        <p:nvSpPr>
          <p:cNvPr id="12294" name="Segnaposto data 2"/>
          <p:cNvSpPr>
            <a:spLocks noGrp="1"/>
          </p:cNvSpPr>
          <p:nvPr>
            <p:ph type="dt" sz="quarter" idx="10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/>
              <a:t>www.lucianomeddi.eu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Evangelizzare: questione </a:t>
            </a:r>
            <a:r>
              <a:rPr lang="it-IT" dirty="0" smtClean="0"/>
              <a:t>teologica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it-IT" dirty="0" smtClean="0"/>
              <a:t>E. come azione trinitaria; Dio-trinità evangelizza!</a:t>
            </a:r>
          </a:p>
          <a:p>
            <a:pPr lvl="2"/>
            <a:r>
              <a:rPr lang="it-IT" dirty="0" smtClean="0"/>
              <a:t>Il Padre evangelizza ponendo se stesso come fondamento, orizzonte e termine della storia e del cosmo</a:t>
            </a:r>
          </a:p>
          <a:p>
            <a:pPr lvl="2"/>
            <a:r>
              <a:rPr lang="it-IT" dirty="0" smtClean="0"/>
              <a:t>Le tracce della sua evangelizzazione</a:t>
            </a:r>
          </a:p>
          <a:p>
            <a:pPr lvl="3"/>
            <a:r>
              <a:rPr lang="it-IT" dirty="0" smtClean="0"/>
              <a:t>L’evoluzione cosmica</a:t>
            </a:r>
          </a:p>
          <a:p>
            <a:pPr lvl="3"/>
            <a:r>
              <a:rPr lang="it-IT" dirty="0" smtClean="0"/>
              <a:t>I processi di liberazione umana</a:t>
            </a:r>
          </a:p>
          <a:p>
            <a:pPr lvl="3"/>
            <a:r>
              <a:rPr lang="it-IT" dirty="0" smtClean="0"/>
              <a:t>Il ruolo linguistico nella coscienza delle persone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0276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Evangelizzare: questione </a:t>
            </a:r>
            <a:r>
              <a:rPr lang="it-IT" dirty="0" smtClean="0"/>
              <a:t>teologica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it-IT" dirty="0" smtClean="0"/>
              <a:t>E. come azione trinitaria; Dio-trinità evangelizza!</a:t>
            </a:r>
          </a:p>
          <a:p>
            <a:pPr lvl="2"/>
            <a:r>
              <a:rPr lang="it-IT" dirty="0" smtClean="0"/>
              <a:t>Lo Spirito evangelizza in quanto energia presente nel cosmo e nella storia</a:t>
            </a:r>
          </a:p>
          <a:p>
            <a:pPr lvl="2"/>
            <a:r>
              <a:rPr lang="it-IT" dirty="0" smtClean="0"/>
              <a:t>Le tracce sono</a:t>
            </a:r>
          </a:p>
          <a:p>
            <a:pPr lvl="3"/>
            <a:r>
              <a:rPr lang="it-IT" dirty="0" smtClean="0"/>
              <a:t>Le forme di coscienza in evoluzione</a:t>
            </a:r>
          </a:p>
          <a:p>
            <a:pPr lvl="3"/>
            <a:r>
              <a:rPr lang="it-IT" dirty="0" smtClean="0"/>
              <a:t>Le conversioni interiori </a:t>
            </a:r>
          </a:p>
          <a:p>
            <a:pPr lvl="3"/>
            <a:r>
              <a:rPr lang="it-IT" dirty="0" smtClean="0"/>
              <a:t>Le guarigioni interiori</a:t>
            </a:r>
          </a:p>
          <a:p>
            <a:pPr lvl="3"/>
            <a:r>
              <a:rPr lang="it-IT" dirty="0" smtClean="0"/>
              <a:t>I processi di unificazione e donazione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8636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Evangelizzare: questione </a:t>
            </a:r>
            <a:r>
              <a:rPr lang="it-IT" dirty="0" smtClean="0"/>
              <a:t>teologica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it-IT" dirty="0" smtClean="0"/>
              <a:t>E. come azione trinitaria; Dio-trinità evangelizza!</a:t>
            </a:r>
          </a:p>
          <a:p>
            <a:pPr lvl="2"/>
            <a:r>
              <a:rPr lang="it-IT" dirty="0" smtClean="0"/>
              <a:t>Il </a:t>
            </a:r>
            <a:r>
              <a:rPr lang="it-IT" dirty="0"/>
              <a:t>F</a:t>
            </a:r>
            <a:r>
              <a:rPr lang="it-IT" dirty="0" smtClean="0"/>
              <a:t>iglio evangelizza attraverso la sua testimonianza e collaborazione alla volontà salvifica del Padre</a:t>
            </a:r>
          </a:p>
          <a:p>
            <a:pPr lvl="2"/>
            <a:r>
              <a:rPr lang="it-IT" dirty="0" smtClean="0"/>
              <a:t>Le tracce della sua evangelizzazione sono</a:t>
            </a:r>
          </a:p>
          <a:p>
            <a:pPr lvl="3"/>
            <a:r>
              <a:rPr lang="it-IT" dirty="0" smtClean="0"/>
              <a:t>Il suo vangelo vissuto (la fede di Gesù, la sua conversione spirituale, le sue azioni, la sua donazione</a:t>
            </a:r>
          </a:p>
          <a:p>
            <a:pPr lvl="3"/>
            <a:r>
              <a:rPr lang="it-IT" dirty="0" smtClean="0"/>
              <a:t>Il suo vangelo annunciato (la logica del regno e la profezia sulla storia)</a:t>
            </a:r>
          </a:p>
          <a:p>
            <a:pPr lvl="3"/>
            <a:r>
              <a:rPr lang="it-IT" dirty="0" smtClean="0"/>
              <a:t>I segni di liberazioni inaugurati e serviti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3489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Evangelizzare: questione </a:t>
            </a:r>
            <a:r>
              <a:rPr lang="it-IT" dirty="0" smtClean="0"/>
              <a:t>teologica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it-IT" dirty="0" smtClean="0"/>
              <a:t>E. come azione trinitaria; Dio-trinità evangelizza!</a:t>
            </a:r>
          </a:p>
          <a:p>
            <a:pPr lvl="2"/>
            <a:r>
              <a:rPr lang="it-IT" dirty="0" smtClean="0"/>
              <a:t>L’evangelizzazione del Figlio è resa universale attraverso l’opera </a:t>
            </a:r>
            <a:r>
              <a:rPr lang="it-IT" dirty="0"/>
              <a:t>dello Spirito nella </a:t>
            </a:r>
            <a:r>
              <a:rPr lang="it-IT" dirty="0" smtClean="0"/>
              <a:t>risurrezione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9449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Evangelizzazione come rivelazione</a:t>
            </a:r>
            <a:endParaRPr lang="it-IT" sz="3600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5727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Evangelizzazione come rivelazione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La </a:t>
            </a:r>
            <a:r>
              <a:rPr lang="it-IT" dirty="0" err="1" smtClean="0"/>
              <a:t>Ev</a:t>
            </a:r>
            <a:r>
              <a:rPr lang="it-IT" dirty="0" smtClean="0"/>
              <a:t>. si mostra (diventa contenuto conoscibile) attraverso il processo di rivelazione</a:t>
            </a:r>
          </a:p>
          <a:p>
            <a:r>
              <a:rPr lang="it-IT" dirty="0" smtClean="0"/>
              <a:t>Lettura olistica di </a:t>
            </a:r>
            <a:r>
              <a:rPr lang="it-IT" dirty="0" err="1" smtClean="0"/>
              <a:t>Riv</a:t>
            </a:r>
            <a:r>
              <a:rPr lang="it-IT" dirty="0" smtClean="0"/>
              <a:t>/</a:t>
            </a:r>
            <a:r>
              <a:rPr lang="it-IT" dirty="0" err="1" smtClean="0"/>
              <a:t>Evan</a:t>
            </a:r>
            <a:r>
              <a:rPr lang="it-IT" dirty="0" smtClean="0"/>
              <a:t>. (</a:t>
            </a:r>
            <a:r>
              <a:rPr lang="it-IT" dirty="0" err="1" smtClean="0"/>
              <a:t>cf</a:t>
            </a:r>
            <a:r>
              <a:rPr lang="it-IT" dirty="0" smtClean="0"/>
              <a:t>. DV 2): manifestazione, relazione, comunicazione di energia</a:t>
            </a:r>
          </a:p>
          <a:p>
            <a:r>
              <a:rPr lang="it-IT" dirty="0" smtClean="0"/>
              <a:t>Per cui </a:t>
            </a:r>
            <a:r>
              <a:rPr lang="it-IT" dirty="0" err="1" smtClean="0"/>
              <a:t>Riv</a:t>
            </a:r>
            <a:r>
              <a:rPr lang="it-IT" dirty="0" smtClean="0"/>
              <a:t>/</a:t>
            </a:r>
            <a:r>
              <a:rPr lang="it-IT" dirty="0" err="1" smtClean="0"/>
              <a:t>Evan</a:t>
            </a:r>
            <a:r>
              <a:rPr lang="it-IT" dirty="0" smtClean="0"/>
              <a:t>. è</a:t>
            </a:r>
          </a:p>
          <a:p>
            <a:pPr lvl="1"/>
            <a:r>
              <a:rPr lang="it-IT" dirty="0" smtClean="0"/>
              <a:t>È azione divina attraverso processi umani</a:t>
            </a:r>
          </a:p>
          <a:p>
            <a:pPr lvl="1"/>
            <a:r>
              <a:rPr lang="it-IT" dirty="0" smtClean="0"/>
              <a:t>È comunicazione ed interpretazione</a:t>
            </a:r>
          </a:p>
          <a:p>
            <a:pPr lvl="1"/>
            <a:r>
              <a:rPr lang="it-IT" dirty="0" smtClean="0"/>
              <a:t>È significato ed ermeneutica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042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Evangelizzazione come rivelazione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dirty="0" err="1" smtClean="0"/>
              <a:t>Ev</a:t>
            </a:r>
            <a:r>
              <a:rPr lang="it-IT" dirty="0" smtClean="0"/>
              <a:t>. si mostra (diventa contenuto conoscibile) attraverso il processo di rivelazione</a:t>
            </a:r>
          </a:p>
          <a:p>
            <a:pPr lvl="1"/>
            <a:r>
              <a:rPr lang="it-IT" dirty="0" smtClean="0"/>
              <a:t>La </a:t>
            </a:r>
            <a:r>
              <a:rPr lang="it-IT" dirty="0" err="1"/>
              <a:t>R</a:t>
            </a:r>
            <a:r>
              <a:rPr lang="it-IT" dirty="0" err="1" smtClean="0"/>
              <a:t>iv</a:t>
            </a:r>
            <a:r>
              <a:rPr lang="it-IT" dirty="0" smtClean="0"/>
              <a:t>. diviene Scrittura attraverso la ricerca di senso di una comunità e delle singole persone</a:t>
            </a:r>
          </a:p>
          <a:p>
            <a:pPr lvl="1"/>
            <a:r>
              <a:rPr lang="it-IT" dirty="0" smtClean="0"/>
              <a:t>Il senso è il </a:t>
            </a:r>
            <a:r>
              <a:rPr lang="it-IT" i="1" dirty="0" smtClean="0"/>
              <a:t>significato salvifico </a:t>
            </a:r>
            <a:r>
              <a:rPr lang="it-IT" dirty="0" smtClean="0"/>
              <a:t>della esistenza e della storia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755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Evangelizzazione come rivelazione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Gesù, ermeneuta del Vangelo di Dio</a:t>
            </a:r>
          </a:p>
          <a:p>
            <a:pPr lvl="1"/>
            <a:r>
              <a:rPr lang="it-IT" dirty="0" smtClean="0"/>
              <a:t>Lc 24: cominciò a spiegare loro…</a:t>
            </a:r>
          </a:p>
          <a:p>
            <a:pPr lvl="1"/>
            <a:r>
              <a:rPr lang="it-IT" dirty="0" smtClean="0"/>
              <a:t>1Cor 2,16: ora, noi possediamo il modo di pensare [il pensiero, </a:t>
            </a:r>
            <a:r>
              <a:rPr lang="it-IT" dirty="0" err="1" smtClean="0"/>
              <a:t>cei</a:t>
            </a:r>
            <a:r>
              <a:rPr lang="it-IT" dirty="0" smtClean="0"/>
              <a:t> 2008] di Cristo</a:t>
            </a:r>
          </a:p>
          <a:p>
            <a:pPr lvl="1"/>
            <a:r>
              <a:rPr lang="it-IT" dirty="0" err="1" smtClean="0"/>
              <a:t>Sap</a:t>
            </a:r>
            <a:r>
              <a:rPr lang="it-IT" dirty="0" smtClean="0"/>
              <a:t>. 7,27…</a:t>
            </a:r>
            <a:r>
              <a:rPr lang="it-IT" dirty="0"/>
              <a:t> </a:t>
            </a:r>
            <a:r>
              <a:rPr lang="it-IT" dirty="0" smtClean="0"/>
              <a:t>attraverso </a:t>
            </a:r>
            <a:r>
              <a:rPr lang="it-IT" dirty="0"/>
              <a:t>le età entrando nelle anime sante</a:t>
            </a:r>
            <a:r>
              <a:rPr lang="it-IT" dirty="0" smtClean="0"/>
              <a:t>, forma </a:t>
            </a:r>
            <a:r>
              <a:rPr lang="it-IT" dirty="0"/>
              <a:t>amici di Dio e profeti</a:t>
            </a:r>
            <a:r>
              <a:rPr lang="it-IT" dirty="0" smtClean="0"/>
              <a:t>.</a:t>
            </a:r>
          </a:p>
          <a:p>
            <a:pPr lvl="1"/>
            <a:r>
              <a:rPr lang="it-IT" dirty="0" smtClean="0"/>
              <a:t>Mt 5, passim: </a:t>
            </a:r>
            <a:r>
              <a:rPr lang="it-IT" dirty="0"/>
              <a:t>Avete inteso che fu detto agli </a:t>
            </a:r>
            <a:r>
              <a:rPr lang="it-IT" dirty="0" smtClean="0"/>
              <a:t>antichi…Ma io vi dico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606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>
                <a:solidFill>
                  <a:schemeClr val="accent2"/>
                </a:solidFill>
                <a:effectLst/>
                <a:latin typeface="Britannic Bold" panose="020B0903060703020204" pitchFamily="34" charset="0"/>
                <a:ea typeface="+mj-ea"/>
                <a:cs typeface="+mj-cs"/>
              </a:rPr>
              <a:t>Evangelizzazione come rivelazione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Gesù, ermeneuta del Vangelo di Dio</a:t>
            </a:r>
          </a:p>
          <a:p>
            <a:pPr lvl="1"/>
            <a:r>
              <a:rPr lang="it-IT" smtClean="0"/>
              <a:t>La </a:t>
            </a:r>
            <a:r>
              <a:rPr lang="it-IT" dirty="0" smtClean="0"/>
              <a:t>necessità della critica storica e della ricerca del vangelo «di Gesù»</a:t>
            </a:r>
          </a:p>
          <a:p>
            <a:pPr lvl="1"/>
            <a:r>
              <a:rPr lang="it-IT" dirty="0" smtClean="0"/>
              <a:t>L’importanza della ricostruzione del vangelo dei «</a:t>
            </a:r>
            <a:r>
              <a:rPr lang="it-IT" dirty="0" err="1" smtClean="0"/>
              <a:t>loghia</a:t>
            </a:r>
            <a:r>
              <a:rPr lang="it-IT" dirty="0" smtClean="0"/>
              <a:t>»</a:t>
            </a:r>
          </a:p>
          <a:p>
            <a:pPr lvl="1"/>
            <a:r>
              <a:rPr lang="it-IT" dirty="0" smtClean="0"/>
              <a:t>L’inevitabile «</a:t>
            </a:r>
            <a:r>
              <a:rPr lang="it-IT" dirty="0" err="1" smtClean="0"/>
              <a:t>ecclesialità</a:t>
            </a:r>
            <a:r>
              <a:rPr lang="it-IT" dirty="0" smtClean="0"/>
              <a:t>» della interpretazione e nella evangelizzazione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45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L’uomo uditore della Parola</a:t>
            </a:r>
            <a:br>
              <a:rPr lang="it-IT" dirty="0"/>
            </a:b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4312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Percorso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Evangelizzazione: un termine in discussione</a:t>
            </a:r>
          </a:p>
          <a:p>
            <a:r>
              <a:rPr lang="it-IT" dirty="0" smtClean="0"/>
              <a:t>Evangelizzazione, questione teologica</a:t>
            </a:r>
          </a:p>
          <a:p>
            <a:r>
              <a:rPr lang="it-IT" dirty="0" smtClean="0"/>
              <a:t>Evangelizzazione come rivelazione</a:t>
            </a:r>
          </a:p>
          <a:p>
            <a:r>
              <a:rPr lang="it-IT" dirty="0" smtClean="0"/>
              <a:t>L’uomo uditore della Parola</a:t>
            </a:r>
          </a:p>
          <a:p>
            <a:r>
              <a:rPr lang="it-IT" dirty="0" smtClean="0"/>
              <a:t>Le dimensioni dell’evangelizzazione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92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L’uomo uditore della Parola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processo di evangelizzazione come rivelazione di senso è </a:t>
            </a:r>
            <a:r>
              <a:rPr lang="it-IT" dirty="0" smtClean="0">
                <a:solidFill>
                  <a:srgbClr val="FF0000"/>
                </a:solidFill>
              </a:rPr>
              <a:t>già scritto</a:t>
            </a:r>
            <a:r>
              <a:rPr lang="it-IT" dirty="0" smtClean="0"/>
              <a:t> nel «cuore» dell’uomo</a:t>
            </a:r>
          </a:p>
          <a:p>
            <a:pPr lvl="1"/>
            <a:r>
              <a:rPr lang="it-IT" dirty="0" smtClean="0"/>
              <a:t>Il soffio</a:t>
            </a:r>
          </a:p>
          <a:p>
            <a:pPr lvl="1"/>
            <a:r>
              <a:rPr lang="it-IT" dirty="0" smtClean="0"/>
              <a:t>La struttura conoscitiva</a:t>
            </a:r>
          </a:p>
          <a:p>
            <a:pPr lvl="1"/>
            <a:r>
              <a:rPr lang="it-IT" dirty="0" smtClean="0"/>
              <a:t>La struttura spirituale</a:t>
            </a:r>
          </a:p>
          <a:p>
            <a:pPr lvl="1"/>
            <a:r>
              <a:rPr lang="it-IT" dirty="0" smtClean="0"/>
              <a:t>Le religioni</a:t>
            </a:r>
          </a:p>
          <a:p>
            <a:pPr lvl="1"/>
            <a:r>
              <a:rPr lang="it-IT" dirty="0" smtClean="0"/>
              <a:t>La fede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3005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L’uomo uditore della Parola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L’uomo come </a:t>
            </a:r>
            <a:r>
              <a:rPr lang="it-IT" dirty="0" smtClean="0">
                <a:solidFill>
                  <a:srgbClr val="FF0000"/>
                </a:solidFill>
              </a:rPr>
              <a:t>essere bisognoso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di evangelizzazione</a:t>
            </a:r>
          </a:p>
          <a:p>
            <a:pPr lvl="1"/>
            <a:r>
              <a:rPr lang="it-IT" dirty="0" smtClean="0"/>
              <a:t>La questione conciliare delle «aspirazioni» a cui l’</a:t>
            </a:r>
            <a:r>
              <a:rPr lang="it-IT" dirty="0" err="1" smtClean="0"/>
              <a:t>ev</a:t>
            </a:r>
            <a:r>
              <a:rPr lang="it-IT" dirty="0" smtClean="0"/>
              <a:t>. dà risposta</a:t>
            </a:r>
          </a:p>
          <a:p>
            <a:pPr lvl="1"/>
            <a:r>
              <a:rPr lang="it-IT" dirty="0" smtClean="0"/>
              <a:t>La crescita umana ha bisogno di orientamento</a:t>
            </a:r>
          </a:p>
          <a:p>
            <a:pPr lvl="1"/>
            <a:r>
              <a:rPr lang="it-IT" dirty="0" smtClean="0"/>
              <a:t>La storia umana ha bisogno di speranza</a:t>
            </a:r>
          </a:p>
          <a:p>
            <a:pPr lvl="1"/>
            <a:r>
              <a:rPr lang="it-IT" dirty="0" smtClean="0"/>
              <a:t>La storia ha bisogno di continua guarigione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3552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L’uomo uditore della Parola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La </a:t>
            </a:r>
            <a:r>
              <a:rPr lang="it-IT" dirty="0" smtClean="0"/>
              <a:t>evangelizzazione «</a:t>
            </a:r>
            <a:r>
              <a:rPr lang="it-IT" dirty="0" smtClean="0">
                <a:solidFill>
                  <a:srgbClr val="FF0000"/>
                </a:solidFill>
              </a:rPr>
              <a:t>processo </a:t>
            </a:r>
            <a:r>
              <a:rPr lang="it-IT" dirty="0">
                <a:solidFill>
                  <a:srgbClr val="FF0000"/>
                </a:solidFill>
              </a:rPr>
              <a:t>interiore della persona</a:t>
            </a:r>
            <a:r>
              <a:rPr lang="it-IT" dirty="0" smtClean="0"/>
              <a:t>»</a:t>
            </a:r>
          </a:p>
          <a:p>
            <a:pPr lvl="1"/>
            <a:r>
              <a:rPr lang="it-IT" dirty="0" smtClean="0"/>
              <a:t>La comprensione come intuizione, significazione e riflessività</a:t>
            </a:r>
          </a:p>
          <a:p>
            <a:pPr lvl="1"/>
            <a:r>
              <a:rPr lang="it-IT" dirty="0" smtClean="0"/>
              <a:t>La evangelizzazione come processo di «abilitazione» al comprendere</a:t>
            </a:r>
          </a:p>
          <a:p>
            <a:pPr lvl="1"/>
            <a:r>
              <a:rPr lang="it-IT" dirty="0" smtClean="0"/>
              <a:t>La evangelizzazione come scoperta della Evangelizzazione-azione continua di Dio nella storia della persona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78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L’uomo uditore della Parola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processo ermeneutico come </a:t>
            </a:r>
            <a:r>
              <a:rPr lang="it-IT" dirty="0" smtClean="0">
                <a:solidFill>
                  <a:srgbClr val="FF0000"/>
                </a:solidFill>
              </a:rPr>
              <a:t>via principale di evangelizzazione</a:t>
            </a:r>
          </a:p>
          <a:p>
            <a:pPr lvl="1"/>
            <a:r>
              <a:rPr lang="it-IT" dirty="0" smtClean="0"/>
              <a:t>La tradizione come codificazione di ermeneutica</a:t>
            </a:r>
          </a:p>
          <a:p>
            <a:pPr lvl="1"/>
            <a:r>
              <a:rPr lang="it-IT" dirty="0" smtClean="0"/>
              <a:t>Il </a:t>
            </a:r>
            <a:r>
              <a:rPr lang="it-IT" dirty="0" err="1" smtClean="0"/>
              <a:t>tradere</a:t>
            </a:r>
            <a:r>
              <a:rPr lang="it-IT" dirty="0" smtClean="0"/>
              <a:t> come ricostruzione della tradizione</a:t>
            </a:r>
          </a:p>
          <a:p>
            <a:pPr lvl="1"/>
            <a:r>
              <a:rPr lang="it-IT" dirty="0" smtClean="0"/>
              <a:t>Il </a:t>
            </a:r>
            <a:r>
              <a:rPr lang="it-IT" dirty="0" err="1" smtClean="0"/>
              <a:t>tradere</a:t>
            </a:r>
            <a:r>
              <a:rPr lang="it-IT" dirty="0" smtClean="0"/>
              <a:t> come nuova </a:t>
            </a:r>
            <a:r>
              <a:rPr lang="it-IT" dirty="0" err="1" smtClean="0"/>
              <a:t>ermemeutica</a:t>
            </a:r>
            <a:endParaRPr lang="it-IT" dirty="0" smtClean="0"/>
          </a:p>
          <a:p>
            <a:pPr lvl="1"/>
            <a:r>
              <a:rPr lang="it-IT" dirty="0" smtClean="0"/>
              <a:t>L’evangelizzazione come costruzione di nuove tradizioni nella Tradizione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66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Le dimensioni </a:t>
            </a:r>
            <a:br>
              <a:rPr lang="it-IT" sz="2800" dirty="0" smtClean="0"/>
            </a:br>
            <a:r>
              <a:rPr lang="it-IT" sz="2800" dirty="0" smtClean="0"/>
              <a:t>della evangelizzazione</a:t>
            </a:r>
            <a:endParaRPr lang="it-IT" sz="2800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458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Le dimensioni della evangelizzazione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La </a:t>
            </a:r>
            <a:r>
              <a:rPr lang="it-IT" dirty="0" err="1" smtClean="0"/>
              <a:t>Ev</a:t>
            </a:r>
            <a:r>
              <a:rPr lang="it-IT" dirty="0" smtClean="0"/>
              <a:t>. è servizio alla </a:t>
            </a:r>
            <a:r>
              <a:rPr lang="it-IT" dirty="0" err="1" smtClean="0"/>
              <a:t>autocomunicazione</a:t>
            </a:r>
            <a:r>
              <a:rPr lang="it-IT" dirty="0" smtClean="0"/>
              <a:t> di Dio</a:t>
            </a:r>
          </a:p>
          <a:p>
            <a:pPr lvl="1"/>
            <a:r>
              <a:rPr lang="it-IT" dirty="0" smtClean="0"/>
              <a:t>È un dato precedente l’azione ecclesiale</a:t>
            </a:r>
          </a:p>
          <a:p>
            <a:pPr lvl="1"/>
            <a:r>
              <a:rPr lang="it-IT" dirty="0" smtClean="0"/>
              <a:t>Avviene in modi plurali, soprattutto cultura e religioni</a:t>
            </a:r>
          </a:p>
          <a:p>
            <a:pPr lvl="1"/>
            <a:r>
              <a:rPr lang="it-IT" dirty="0" smtClean="0"/>
              <a:t>È offerta (promessa) di auto-realizzazione dell’uomo</a:t>
            </a:r>
          </a:p>
          <a:p>
            <a:pPr lvl="1"/>
            <a:r>
              <a:rPr lang="it-IT" dirty="0"/>
              <a:t>È annuncio e svelamento delle presenza\presenze di Dio nella storia e nelle persone come dinamismo salvifico perché l’umanità lo faccia emergere nelle proprie dinamiche.</a:t>
            </a:r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pPr lvl="1"/>
            <a:endParaRPr lang="it-IT" dirty="0"/>
          </a:p>
          <a:p>
            <a:endParaRPr lang="it-IT" dirty="0" smtClean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7374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Le dimensioni della evangelizzazione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dirty="0" err="1" smtClean="0"/>
              <a:t>Ev</a:t>
            </a:r>
            <a:r>
              <a:rPr lang="it-IT" dirty="0" smtClean="0"/>
              <a:t>. è realtà spirituale e dinamica</a:t>
            </a:r>
          </a:p>
          <a:p>
            <a:pPr lvl="1"/>
            <a:r>
              <a:rPr lang="it-IT" dirty="0"/>
              <a:t>energia a sostegno della natura spirituale della persona: intelligenza, affetto, decisione, azione... </a:t>
            </a:r>
            <a:endParaRPr lang="it-IT" dirty="0" smtClean="0"/>
          </a:p>
          <a:p>
            <a:pPr lvl="1"/>
            <a:r>
              <a:rPr lang="it-IT" dirty="0" smtClean="0"/>
              <a:t>È </a:t>
            </a:r>
            <a:r>
              <a:rPr lang="it-IT" dirty="0"/>
              <a:t>anche dinamismo perché fa muovere verso il loro fine tutte le cose. In questo senso è anche </a:t>
            </a:r>
            <a:r>
              <a:rPr lang="it-IT" dirty="0" smtClean="0"/>
              <a:t>speranza</a:t>
            </a:r>
          </a:p>
          <a:p>
            <a:pPr lvl="1"/>
            <a:r>
              <a:rPr lang="it-IT" dirty="0" smtClean="0"/>
              <a:t>È già «attiva» nelle dinamiche biografiche della persona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487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Le dimensioni della evangelizzazione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dirty="0" err="1" smtClean="0"/>
              <a:t>Ev</a:t>
            </a:r>
            <a:r>
              <a:rPr lang="it-IT" dirty="0" smtClean="0"/>
              <a:t>. è orientamento e senso della storia e della persona</a:t>
            </a:r>
          </a:p>
          <a:p>
            <a:pPr lvl="1"/>
            <a:r>
              <a:rPr lang="it-IT" dirty="0"/>
              <a:t>È intelligenza nel senso progettuale del termine, si manifesta come linguaggio progettuale. </a:t>
            </a:r>
            <a:endParaRPr lang="it-IT" dirty="0" smtClean="0"/>
          </a:p>
          <a:p>
            <a:pPr lvl="1"/>
            <a:r>
              <a:rPr lang="it-IT" dirty="0" smtClean="0"/>
              <a:t>È </a:t>
            </a:r>
            <a:r>
              <a:rPr lang="it-IT" dirty="0"/>
              <a:t>intuizione, ragionamento, criterio di discernimento, descrizione del futuro.</a:t>
            </a:r>
          </a:p>
          <a:p>
            <a:pPr lvl="1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982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Le dimensioni della evangelizzazione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dirty="0" err="1" smtClean="0"/>
              <a:t>Ev</a:t>
            </a:r>
            <a:r>
              <a:rPr lang="it-IT" dirty="0" smtClean="0"/>
              <a:t>. è promessa e impegno</a:t>
            </a:r>
          </a:p>
          <a:p>
            <a:pPr lvl="1"/>
            <a:r>
              <a:rPr lang="it-IT" dirty="0"/>
              <a:t>È </a:t>
            </a:r>
            <a:r>
              <a:rPr lang="it-IT" i="1" dirty="0"/>
              <a:t>potenza</a:t>
            </a:r>
            <a:r>
              <a:rPr lang="it-IT" dirty="0"/>
              <a:t> che chiede di </a:t>
            </a:r>
            <a:r>
              <a:rPr lang="it-IT" i="1" dirty="0"/>
              <a:t>agire</a:t>
            </a:r>
            <a:r>
              <a:rPr lang="it-IT" dirty="0"/>
              <a:t> per divenire atto, storia. </a:t>
            </a:r>
            <a:endParaRPr lang="it-IT" dirty="0" smtClean="0"/>
          </a:p>
          <a:p>
            <a:pPr lvl="1"/>
            <a:r>
              <a:rPr lang="it-IT" dirty="0" smtClean="0"/>
              <a:t>Come </a:t>
            </a:r>
            <a:r>
              <a:rPr lang="it-IT" dirty="0"/>
              <a:t>promessa si manifesta come desiderio e attrazione </a:t>
            </a:r>
            <a:endParaRPr lang="it-IT" dirty="0" smtClean="0"/>
          </a:p>
          <a:p>
            <a:pPr lvl="1"/>
            <a:r>
              <a:rPr lang="it-IT" dirty="0" smtClean="0"/>
              <a:t>che </a:t>
            </a:r>
            <a:r>
              <a:rPr lang="it-IT" dirty="0"/>
              <a:t>avviene per la libera decisione della persona.</a:t>
            </a:r>
          </a:p>
          <a:p>
            <a:pPr lvl="1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827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 sintesi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2252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Evangelizzazione: </a:t>
            </a:r>
            <a:br>
              <a:rPr lang="it-IT" sz="3200" dirty="0" smtClean="0"/>
            </a:br>
            <a:r>
              <a:rPr lang="it-IT" sz="3200" dirty="0" smtClean="0"/>
              <a:t>nel termine, molte questioni</a:t>
            </a:r>
            <a:endParaRPr lang="it-IT" sz="3200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201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 sintesi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i="1" dirty="0" smtClean="0"/>
              <a:t>Evangelizzare: </a:t>
            </a:r>
            <a:r>
              <a:rPr lang="it-IT" dirty="0" smtClean="0"/>
              <a:t>servire il</a:t>
            </a:r>
          </a:p>
          <a:p>
            <a:pPr lvl="1"/>
            <a:r>
              <a:rPr lang="it-IT" dirty="0" smtClean="0"/>
              <a:t>Dinamismo cosmico e storico proveniente da Dio</a:t>
            </a:r>
          </a:p>
          <a:p>
            <a:pPr lvl="1"/>
            <a:r>
              <a:rPr lang="it-IT" dirty="0" smtClean="0"/>
              <a:t>Desiderio e la promessa di Dio</a:t>
            </a:r>
          </a:p>
          <a:p>
            <a:pPr lvl="1"/>
            <a:r>
              <a:rPr lang="it-IT" dirty="0" smtClean="0"/>
              <a:t>È già in atto e in funzione nel dinamismo umano, come sua componente strutturale</a:t>
            </a:r>
          </a:p>
          <a:p>
            <a:pPr lvl="1"/>
            <a:r>
              <a:rPr lang="it-IT" dirty="0" smtClean="0"/>
              <a:t>È servizio, dinamismo, svelamento…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4805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Evangelizzare: </a:t>
            </a:r>
            <a:r>
              <a:rPr lang="it-IT" dirty="0" smtClean="0"/>
              <a:t>le molte questioni del termine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Il senso di una evoluzione del </a:t>
            </a:r>
            <a:r>
              <a:rPr lang="it-IT" dirty="0" smtClean="0"/>
              <a:t>termine</a:t>
            </a:r>
          </a:p>
          <a:p>
            <a:pPr lvl="1"/>
            <a:r>
              <a:rPr lang="it-IT" dirty="0" smtClean="0"/>
              <a:t>Predicare</a:t>
            </a:r>
          </a:p>
          <a:p>
            <a:pPr lvl="1"/>
            <a:r>
              <a:rPr lang="it-IT" dirty="0" smtClean="0"/>
              <a:t>Evangelizzare</a:t>
            </a:r>
          </a:p>
          <a:p>
            <a:pPr lvl="1"/>
            <a:r>
              <a:rPr lang="it-IT" dirty="0" smtClean="0"/>
              <a:t>Evangelizzare in modo integrale</a:t>
            </a:r>
          </a:p>
          <a:p>
            <a:pPr lvl="1"/>
            <a:r>
              <a:rPr lang="it-IT" dirty="0" smtClean="0"/>
              <a:t>Annunciare</a:t>
            </a:r>
          </a:p>
          <a:p>
            <a:pPr lvl="1"/>
            <a:r>
              <a:rPr lang="it-IT" dirty="0" smtClean="0"/>
              <a:t>Proporre</a:t>
            </a:r>
          </a:p>
          <a:p>
            <a:pPr lvl="1"/>
            <a:r>
              <a:rPr lang="it-IT" dirty="0" smtClean="0"/>
              <a:t>Comunicare</a:t>
            </a:r>
          </a:p>
          <a:p>
            <a:pPr lvl="1"/>
            <a:r>
              <a:rPr lang="it-IT" dirty="0" smtClean="0"/>
              <a:t>Trasmettere </a:t>
            </a:r>
          </a:p>
          <a:p>
            <a:pPr lvl="1"/>
            <a:r>
              <a:rPr lang="it-IT" i="1" dirty="0" smtClean="0"/>
              <a:t>Nuova evangelizzazione</a:t>
            </a:r>
            <a:endParaRPr lang="it-IT" i="1" dirty="0"/>
          </a:p>
          <a:p>
            <a:pPr lvl="1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54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Evangelizzare: </a:t>
            </a:r>
            <a:r>
              <a:rPr lang="it-IT" dirty="0" smtClean="0"/>
              <a:t>le molte questioni del termine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640" y="1628775"/>
            <a:ext cx="3316560" cy="4525963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Il senso di una evoluzione del </a:t>
            </a:r>
            <a:r>
              <a:rPr lang="it-IT" dirty="0" smtClean="0"/>
              <a:t>termine</a:t>
            </a:r>
          </a:p>
          <a:p>
            <a:pPr lvl="1"/>
            <a:r>
              <a:rPr lang="it-IT" dirty="0" smtClean="0"/>
              <a:t>Predicare</a:t>
            </a:r>
          </a:p>
          <a:p>
            <a:pPr lvl="1"/>
            <a:r>
              <a:rPr lang="it-IT" dirty="0" smtClean="0"/>
              <a:t>Evangelizzare</a:t>
            </a:r>
          </a:p>
          <a:p>
            <a:pPr lvl="1"/>
            <a:r>
              <a:rPr lang="it-IT" dirty="0" smtClean="0"/>
              <a:t>Evangelizzare in modo integrale</a:t>
            </a:r>
          </a:p>
          <a:p>
            <a:pPr lvl="1"/>
            <a:r>
              <a:rPr lang="it-IT" dirty="0" smtClean="0"/>
              <a:t>Annunciare</a:t>
            </a:r>
          </a:p>
          <a:p>
            <a:pPr lvl="1"/>
            <a:r>
              <a:rPr lang="it-IT" dirty="0" smtClean="0"/>
              <a:t>Proporre</a:t>
            </a:r>
          </a:p>
          <a:p>
            <a:pPr lvl="1"/>
            <a:r>
              <a:rPr lang="it-IT" dirty="0" smtClean="0"/>
              <a:t>Comunicare</a:t>
            </a:r>
          </a:p>
          <a:p>
            <a:pPr lvl="1"/>
            <a:r>
              <a:rPr lang="it-IT" dirty="0" smtClean="0"/>
              <a:t>Trasmettere </a:t>
            </a:r>
          </a:p>
          <a:p>
            <a:pPr lvl="1"/>
            <a:r>
              <a:rPr lang="it-IT" i="1" dirty="0" smtClean="0"/>
              <a:t>Nuova evangelizzazione</a:t>
            </a:r>
            <a:endParaRPr lang="it-IT" i="1" dirty="0"/>
          </a:p>
          <a:p>
            <a:pPr lvl="1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half" idx="4294967295"/>
          </p:nvPr>
        </p:nvSpPr>
        <p:spPr>
          <a:xfrm>
            <a:off x="4648200" y="1674018"/>
            <a:ext cx="4038600" cy="4525963"/>
          </a:xfrm>
        </p:spPr>
        <p:txBody>
          <a:bodyPr/>
          <a:lstStyle/>
          <a:p>
            <a:r>
              <a:rPr lang="it-IT" dirty="0"/>
              <a:t>R</a:t>
            </a:r>
            <a:r>
              <a:rPr lang="it-IT" dirty="0" smtClean="0"/>
              <a:t>innovamento del messaggio</a:t>
            </a:r>
          </a:p>
          <a:p>
            <a:r>
              <a:rPr lang="it-IT" smtClean="0"/>
              <a:t>Rinnovamento delle azioni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Il soggetto?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Il dinamismo?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0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Evangelizzare: le molte questioni del termine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Disambiguare la tradizione?</a:t>
            </a:r>
          </a:p>
          <a:p>
            <a:pPr lvl="1"/>
            <a:r>
              <a:rPr lang="it-IT" dirty="0" smtClean="0"/>
              <a:t>«Guai a me se predicassi il Vangelo!» (1Cor 9,16)</a:t>
            </a:r>
          </a:p>
          <a:p>
            <a:pPr lvl="1"/>
            <a:r>
              <a:rPr lang="it-IT" dirty="0" smtClean="0"/>
              <a:t>«</a:t>
            </a:r>
            <a:r>
              <a:rPr lang="it-IT" dirty="0"/>
              <a:t>Andate dunque e ammaestrate tutte le nazioni, battezzandole nel nome del Padre e del Figlio e dello Spirito </a:t>
            </a:r>
            <a:r>
              <a:rPr lang="it-IT" dirty="0" smtClean="0"/>
              <a:t>santo…» (Mt 24,19)</a:t>
            </a:r>
          </a:p>
          <a:p>
            <a:pPr lvl="1"/>
            <a:r>
              <a:rPr lang="it-IT" dirty="0"/>
              <a:t>«Andate in tutto il mondo e predicate il vangelo ad ogni creatura. </a:t>
            </a:r>
            <a:r>
              <a:rPr lang="it-IT" dirty="0" smtClean="0"/>
              <a:t>Chi </a:t>
            </a:r>
            <a:r>
              <a:rPr lang="it-IT" dirty="0"/>
              <a:t>crederà e sarà battezzato sarà salvo, ma chi non crederà sarà </a:t>
            </a:r>
            <a:r>
              <a:rPr lang="it-IT" dirty="0" smtClean="0"/>
              <a:t>condannato» (Mc 16, 15-16)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829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Evangelizzare: le molte questioni del termine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Evangelizzazione, impostazione fondamentale:</a:t>
            </a:r>
          </a:p>
          <a:p>
            <a:pPr lvl="1"/>
            <a:r>
              <a:rPr lang="it-IT" dirty="0" smtClean="0"/>
              <a:t>Chi sono i soggetti? Dio e l’uomo</a:t>
            </a:r>
          </a:p>
          <a:p>
            <a:pPr lvl="1"/>
            <a:r>
              <a:rPr lang="it-IT" dirty="0" smtClean="0"/>
              <a:t>Quale è la dinamica? Illuminazione (cultura) ed esperienza salvifica</a:t>
            </a:r>
          </a:p>
          <a:p>
            <a:pPr lvl="1"/>
            <a:r>
              <a:rPr lang="it-IT" dirty="0" smtClean="0"/>
              <a:t>Quale il processo? ermeneutica</a:t>
            </a:r>
          </a:p>
          <a:p>
            <a:pPr lvl="1"/>
            <a:r>
              <a:rPr lang="it-IT" dirty="0" smtClean="0"/>
              <a:t>Quale è il contenuto?</a:t>
            </a:r>
            <a:r>
              <a:rPr lang="it-IT" i="1" dirty="0"/>
              <a:t> </a:t>
            </a:r>
            <a:r>
              <a:rPr lang="it-IT" i="1" dirty="0" err="1"/>
              <a:t>eu-anghelion</a:t>
            </a:r>
            <a:endParaRPr lang="it-IT" i="1" dirty="0"/>
          </a:p>
          <a:p>
            <a:r>
              <a:rPr lang="it-IT" dirty="0" smtClean="0"/>
              <a:t>Riportare la </a:t>
            </a:r>
            <a:r>
              <a:rPr lang="it-IT" dirty="0" err="1" smtClean="0"/>
              <a:t>Ev</a:t>
            </a:r>
            <a:r>
              <a:rPr lang="it-IT" dirty="0" smtClean="0"/>
              <a:t>. al Vangelo (EG)!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5448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Evangelizzare: questione </a:t>
            </a:r>
            <a:r>
              <a:rPr lang="it-IT" dirty="0" smtClean="0"/>
              <a:t>teologica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127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Evangelizzare: questione </a:t>
            </a:r>
            <a:r>
              <a:rPr lang="it-IT" dirty="0" smtClean="0"/>
              <a:t>teologica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E. come azione trinitaria; Dio-trinità evangelizza!</a:t>
            </a:r>
          </a:p>
          <a:p>
            <a:pPr lvl="1"/>
            <a:r>
              <a:rPr lang="it-IT" dirty="0" smtClean="0"/>
              <a:t>La </a:t>
            </a:r>
            <a:r>
              <a:rPr lang="it-IT" dirty="0" err="1" smtClean="0"/>
              <a:t>Evan</a:t>
            </a:r>
            <a:r>
              <a:rPr lang="it-IT" dirty="0" smtClean="0"/>
              <a:t>. </a:t>
            </a:r>
            <a:r>
              <a:rPr lang="it-IT" dirty="0"/>
              <a:t>ha </a:t>
            </a:r>
            <a:r>
              <a:rPr lang="it-IT" dirty="0" smtClean="0"/>
              <a:t>2 soggetti:</a:t>
            </a:r>
          </a:p>
          <a:p>
            <a:pPr lvl="1"/>
            <a:r>
              <a:rPr lang="it-IT" dirty="0" smtClean="0"/>
              <a:t>Dio-Trinità </a:t>
            </a:r>
            <a:r>
              <a:rPr lang="it-IT" dirty="0"/>
              <a:t>nel suo mistero-disegno di compimento della creazione </a:t>
            </a:r>
            <a:endParaRPr lang="it-IT" dirty="0" smtClean="0"/>
          </a:p>
          <a:p>
            <a:pPr lvl="1"/>
            <a:r>
              <a:rPr lang="it-IT" dirty="0" smtClean="0"/>
              <a:t>attraverso </a:t>
            </a:r>
            <a:r>
              <a:rPr lang="it-IT" dirty="0"/>
              <a:t>la libertà della persona. </a:t>
            </a:r>
            <a:endParaRPr lang="it-IT" dirty="0" smtClean="0"/>
          </a:p>
          <a:p>
            <a:pPr lvl="1"/>
            <a:r>
              <a:rPr lang="it-IT" dirty="0" smtClean="0"/>
              <a:t>La </a:t>
            </a:r>
            <a:r>
              <a:rPr lang="it-IT" dirty="0"/>
              <a:t>Chiesa </a:t>
            </a:r>
            <a:r>
              <a:rPr lang="it-IT" dirty="0" smtClean="0"/>
              <a:t>è mediazione (sacramento)</a:t>
            </a:r>
            <a:endParaRPr lang="it-IT" dirty="0"/>
          </a:p>
          <a:p>
            <a:pPr lvl="1"/>
            <a:r>
              <a:rPr lang="it-IT" dirty="0"/>
              <a:t>Sarà utile riconsiderare la descrizione della </a:t>
            </a:r>
            <a:r>
              <a:rPr lang="it-IT" i="1" dirty="0" err="1" smtClean="0"/>
              <a:t>pericoresi</a:t>
            </a:r>
            <a:r>
              <a:rPr lang="it-IT" dirty="0" smtClean="0"/>
              <a:t>: </a:t>
            </a:r>
            <a:r>
              <a:rPr lang="it-IT" dirty="0"/>
              <a:t>Padre, Spirito e Figlio.</a:t>
            </a:r>
          </a:p>
          <a:p>
            <a:pPr lvl="1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www.lucianomeddi.eu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BC34F4-02C1-410C-953D-B77F6D94B61F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96100"/>
      </p:ext>
    </p:extLst>
  </p:cSld>
  <p:clrMapOvr>
    <a:masterClrMapping/>
  </p:clrMapOvr>
</p:sld>
</file>

<file path=ppt/theme/theme1.xml><?xml version="1.0" encoding="utf-8"?>
<a:theme xmlns:a="http://schemas.openxmlformats.org/drawingml/2006/main" name="meddi_puu">
  <a:themeElements>
    <a:clrScheme name="meddi_pu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eddi_puu">
      <a:majorFont>
        <a:latin typeface="Arial Rounded MT Bol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ddi_pu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di_pu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di_pu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di_pu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di_pu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di_pu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di_pu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di_pu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di_pu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di_pu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di_pu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ddi_pu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meddi_puu</Template>
  <TotalTime>3240</TotalTime>
  <Words>1128</Words>
  <Application>Microsoft Office PowerPoint</Application>
  <PresentationFormat>Presentazione su schermo (4:3)</PresentationFormat>
  <Paragraphs>219</Paragraphs>
  <Slides>30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30</vt:i4>
      </vt:variant>
    </vt:vector>
  </HeadingPairs>
  <TitlesOfParts>
    <vt:vector size="38" baseType="lpstr">
      <vt:lpstr>Arial</vt:lpstr>
      <vt:lpstr>Arial Rounded MT Bold</vt:lpstr>
      <vt:lpstr>Britannic Bold</vt:lpstr>
      <vt:lpstr>Calibri</vt:lpstr>
      <vt:lpstr>Calibri Light</vt:lpstr>
      <vt:lpstr>meddi_puu</vt:lpstr>
      <vt:lpstr>1_Personalizza struttura</vt:lpstr>
      <vt:lpstr>Personalizza struttura</vt:lpstr>
      <vt:lpstr>Evangelizzare: compito  e compiti della chiesa. Lettura missiologica  Intervento di don Luciano Meddi al seminario Missio-Cum-Tom:  «Nuovi e antichi Ministeri per la Missione». Verona 6 luglio</vt:lpstr>
      <vt:lpstr>Percorso </vt:lpstr>
      <vt:lpstr>Evangelizzazione:  nel termine, molte questioni</vt:lpstr>
      <vt:lpstr>Evangelizzare: le molte questioni del termine</vt:lpstr>
      <vt:lpstr>Evangelizzare: le molte questioni del termine</vt:lpstr>
      <vt:lpstr>Evangelizzare: le molte questioni del termine</vt:lpstr>
      <vt:lpstr>Evangelizzare: le molte questioni del termine</vt:lpstr>
      <vt:lpstr>Evangelizzare: questione teologica</vt:lpstr>
      <vt:lpstr>Evangelizzare: questione teologica</vt:lpstr>
      <vt:lpstr>Evangelizzare: questione teologica</vt:lpstr>
      <vt:lpstr>Evangelizzare: questione teologica</vt:lpstr>
      <vt:lpstr>Evangelizzare: questione teologica</vt:lpstr>
      <vt:lpstr>Evangelizzare: questione teologica</vt:lpstr>
      <vt:lpstr>Evangelizzazione come rivelazione</vt:lpstr>
      <vt:lpstr>Evangelizzazione come rivelazione</vt:lpstr>
      <vt:lpstr>Evangelizzazione come rivelazione</vt:lpstr>
      <vt:lpstr>Evangelizzazione come rivelazione</vt:lpstr>
      <vt:lpstr>Evangelizzazione come rivelazione </vt:lpstr>
      <vt:lpstr>L’uomo uditore della Parola </vt:lpstr>
      <vt:lpstr>L’uomo uditore della Parola </vt:lpstr>
      <vt:lpstr>L’uomo uditore della Parola </vt:lpstr>
      <vt:lpstr>L’uomo uditore della Parola </vt:lpstr>
      <vt:lpstr>L’uomo uditore della Parola </vt:lpstr>
      <vt:lpstr>Le dimensioni  della evangelizzazione</vt:lpstr>
      <vt:lpstr>Le dimensioni della evangelizzazione</vt:lpstr>
      <vt:lpstr>Le dimensioni della evangelizzazione</vt:lpstr>
      <vt:lpstr>Le dimensioni della evangelizzazione</vt:lpstr>
      <vt:lpstr>Le dimensioni della evangelizzazione</vt:lpstr>
      <vt:lpstr>In sintesi</vt:lpstr>
      <vt:lpstr>In sintesi</vt:lpstr>
    </vt:vector>
  </TitlesOfParts>
  <Company>AESP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Catechesi missionaria</dc:title>
  <dc:creator>TT</dc:creator>
  <cp:lastModifiedBy>luciano meddi</cp:lastModifiedBy>
  <cp:revision>272</cp:revision>
  <cp:lastPrinted>2017-07-03T16:35:02Z</cp:lastPrinted>
  <dcterms:created xsi:type="dcterms:W3CDTF">2009-10-15T15:20:50Z</dcterms:created>
  <dcterms:modified xsi:type="dcterms:W3CDTF">2017-07-06T13:23:02Z</dcterms:modified>
</cp:coreProperties>
</file>